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73875" cy="100631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309"/>
    <a:srgbClr val="D61C56"/>
    <a:srgbClr val="170306"/>
    <a:srgbClr val="FFFF99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17F3D-D71E-4E57-B52D-1224B7FFF141}" type="datetimeFigureOut">
              <a:rPr lang="it-IT" smtClean="0"/>
              <a:pPr/>
              <a:t>16/06/2008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49BAB-96AA-452F-9F96-E94E959D3AE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ella a 24 punte 8"/>
          <p:cNvSpPr/>
          <p:nvPr/>
        </p:nvSpPr>
        <p:spPr>
          <a:xfrm>
            <a:off x="3071802" y="2857496"/>
            <a:ext cx="2786082" cy="1214446"/>
          </a:xfrm>
          <a:prstGeom prst="star24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tion Is, Shaded JL" pitchFamily="2" charset="0"/>
              </a:rPr>
              <a:t>1968</a:t>
            </a:r>
            <a:endParaRPr lang="it-IT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tion Is, Shaded JL" pitchFamily="2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500034" y="357166"/>
            <a:ext cx="1928826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Pier Paolo</a:t>
            </a:r>
            <a:r>
              <a:rPr lang="it-IT" dirty="0" smtClean="0">
                <a:solidFill>
                  <a:srgbClr val="92D050"/>
                </a:solidFill>
                <a:latin typeface="Alba Super" pitchFamily="2" charset="0"/>
              </a:rPr>
              <a:t> </a:t>
            </a:r>
            <a:r>
              <a:rPr lang="it-IT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Pasolini</a:t>
            </a:r>
            <a:endParaRPr lang="it-IT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a Super" pitchFamily="2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2643174" y="500042"/>
            <a:ext cx="2214578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La</a:t>
            </a:r>
            <a:r>
              <a:rPr lang="it-IT" dirty="0" smtClean="0">
                <a:solidFill>
                  <a:srgbClr val="FFFF00"/>
                </a:solidFill>
                <a:latin typeface="Alba Super" pitchFamily="2" charset="0"/>
              </a:rPr>
              <a:t> 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tettonica</a:t>
            </a:r>
            <a:r>
              <a:rPr lang="it-IT" dirty="0" smtClean="0">
                <a:solidFill>
                  <a:srgbClr val="FFFF00"/>
                </a:solidFill>
                <a:latin typeface="Alba Super" pitchFamily="2" charset="0"/>
              </a:rPr>
              <a:t> 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delle</a:t>
            </a:r>
            <a:r>
              <a:rPr lang="it-IT" dirty="0" smtClean="0">
                <a:solidFill>
                  <a:srgbClr val="FFFF00"/>
                </a:solidFill>
                <a:latin typeface="Alba Super" pitchFamily="2" charset="0"/>
              </a:rPr>
              <a:t> </a:t>
            </a:r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a Super" pitchFamily="2" charset="0"/>
              </a:rPr>
              <a:t>placche</a:t>
            </a:r>
          </a:p>
        </p:txBody>
      </p:sp>
      <p:sp>
        <p:nvSpPr>
          <p:cNvPr id="14" name="Ovale 13"/>
          <p:cNvSpPr/>
          <p:nvPr/>
        </p:nvSpPr>
        <p:spPr>
          <a:xfrm>
            <a:off x="7429488" y="428604"/>
            <a:ext cx="171451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7C80"/>
                </a:solidFill>
                <a:latin typeface="Alba Matter" pitchFamily="2" charset="0"/>
              </a:rPr>
              <a:t>Pink Floyd</a:t>
            </a:r>
            <a:endParaRPr lang="it-IT" dirty="0">
              <a:solidFill>
                <a:srgbClr val="FF7C80"/>
              </a:solidFill>
              <a:latin typeface="Alba Matter" pitchFamily="2" charset="0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214282" y="1928802"/>
            <a:ext cx="2357454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lba Matter" pitchFamily="2" charset="0"/>
              </a:rPr>
              <a:t>Pop-Art:</a:t>
            </a:r>
          </a:p>
          <a:p>
            <a:pPr algn="ctr">
              <a:buFont typeface="Arial" pitchFamily="34" charset="0"/>
              <a:buChar char="•"/>
            </a:pPr>
            <a:r>
              <a:rPr lang="it-IT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lba Matter" pitchFamily="2" charset="0"/>
              </a:rPr>
              <a:t>Andy Warhol </a:t>
            </a:r>
          </a:p>
          <a:p>
            <a:pPr algn="ctr">
              <a:buFont typeface="Arial" pitchFamily="34" charset="0"/>
              <a:buChar char="•"/>
            </a:pPr>
            <a:r>
              <a:rPr lang="it-IT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lba Matter" pitchFamily="2" charset="0"/>
              </a:rPr>
              <a:t>Roy </a:t>
            </a:r>
            <a:r>
              <a:rPr lang="it-IT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lba Matter" pitchFamily="2" charset="0"/>
              </a:rPr>
              <a:t>Lichtenstein</a:t>
            </a:r>
            <a:endParaRPr lang="it-IT" dirty="0">
              <a:solidFill>
                <a:schemeClr val="accent6">
                  <a:lumMod val="40000"/>
                  <a:lumOff val="60000"/>
                </a:schemeClr>
              </a:solidFill>
              <a:latin typeface="Alba Matter" pitchFamily="2" charset="0"/>
            </a:endParaRPr>
          </a:p>
        </p:txBody>
      </p:sp>
      <p:sp>
        <p:nvSpPr>
          <p:cNvPr id="16" name="Ovale 15"/>
          <p:cNvSpPr/>
          <p:nvPr/>
        </p:nvSpPr>
        <p:spPr>
          <a:xfrm>
            <a:off x="214282" y="3643314"/>
            <a:ext cx="178595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FF99"/>
                </a:solidFill>
                <a:latin typeface="Alba Matter" pitchFamily="2" charset="0"/>
              </a:rPr>
              <a:t>Fedro e la protesta a Roma</a:t>
            </a:r>
            <a:endParaRPr lang="it-IT" dirty="0">
              <a:solidFill>
                <a:srgbClr val="FFFF99"/>
              </a:solidFill>
              <a:latin typeface="Alba Matter" pitchFamily="2" charset="0"/>
            </a:endParaRPr>
          </a:p>
        </p:txBody>
      </p:sp>
      <p:sp>
        <p:nvSpPr>
          <p:cNvPr id="17" name="Ovale 16"/>
          <p:cNvSpPr/>
          <p:nvPr/>
        </p:nvSpPr>
        <p:spPr>
          <a:xfrm>
            <a:off x="1285852" y="5000636"/>
            <a:ext cx="2214578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C000"/>
                </a:solidFill>
                <a:latin typeface="Alba Matter" pitchFamily="2" charset="0"/>
              </a:rPr>
              <a:t>La scuola di Francoforte:</a:t>
            </a:r>
          </a:p>
          <a:p>
            <a:pPr algn="ctr">
              <a:buFont typeface="Arial" pitchFamily="34" charset="0"/>
              <a:buChar char="•"/>
            </a:pPr>
            <a:r>
              <a:rPr lang="it-IT" dirty="0" smtClean="0">
                <a:solidFill>
                  <a:srgbClr val="FFC000"/>
                </a:solidFill>
                <a:latin typeface="Alba Matter" pitchFamily="2" charset="0"/>
              </a:rPr>
              <a:t>Herbert </a:t>
            </a:r>
            <a:r>
              <a:rPr lang="it-IT" dirty="0" err="1" smtClean="0">
                <a:solidFill>
                  <a:srgbClr val="FFC000"/>
                </a:solidFill>
                <a:latin typeface="Alba Matter" pitchFamily="2" charset="0"/>
              </a:rPr>
              <a:t>Marcuse</a:t>
            </a:r>
            <a:endParaRPr lang="it-IT" dirty="0" smtClean="0">
              <a:solidFill>
                <a:srgbClr val="FFC000"/>
              </a:solidFill>
              <a:latin typeface="Alba Matter" pitchFamily="2" charset="0"/>
            </a:endParaRPr>
          </a:p>
        </p:txBody>
      </p:sp>
      <p:sp>
        <p:nvSpPr>
          <p:cNvPr id="18" name="Ovale 17"/>
          <p:cNvSpPr/>
          <p:nvPr/>
        </p:nvSpPr>
        <p:spPr>
          <a:xfrm>
            <a:off x="7500958" y="2643182"/>
            <a:ext cx="135732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170309"/>
                </a:solidFill>
                <a:latin typeface="Alba Matter" pitchFamily="2" charset="0"/>
              </a:rPr>
              <a:t>The </a:t>
            </a:r>
            <a:r>
              <a:rPr lang="it-IT" dirty="0" err="1" smtClean="0">
                <a:solidFill>
                  <a:srgbClr val="170309"/>
                </a:solidFill>
                <a:latin typeface="Alba Matter" pitchFamily="2" charset="0"/>
              </a:rPr>
              <a:t>Wall</a:t>
            </a:r>
            <a:endParaRPr lang="it-IT" dirty="0">
              <a:solidFill>
                <a:srgbClr val="170309"/>
              </a:solidFill>
              <a:latin typeface="Alba Matter" pitchFamily="2" charset="0"/>
            </a:endParaRPr>
          </a:p>
        </p:txBody>
      </p:sp>
      <p:sp>
        <p:nvSpPr>
          <p:cNvPr id="19" name="Ovale 18"/>
          <p:cNvSpPr/>
          <p:nvPr/>
        </p:nvSpPr>
        <p:spPr>
          <a:xfrm>
            <a:off x="7286644" y="4357694"/>
            <a:ext cx="135732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C000"/>
                </a:solidFill>
                <a:latin typeface="Alba Super" pitchFamily="2" charset="0"/>
              </a:rPr>
              <a:t>Easy Rider</a:t>
            </a:r>
            <a:endParaRPr lang="it-IT" dirty="0">
              <a:solidFill>
                <a:srgbClr val="FFC000"/>
              </a:solidFill>
              <a:latin typeface="Alba Super" pitchFamily="2" charset="0"/>
            </a:endParaRPr>
          </a:p>
        </p:txBody>
      </p:sp>
      <p:sp>
        <p:nvSpPr>
          <p:cNvPr id="20" name="Ovale 19"/>
          <p:cNvSpPr/>
          <p:nvPr/>
        </p:nvSpPr>
        <p:spPr>
          <a:xfrm>
            <a:off x="5715008" y="5214950"/>
            <a:ext cx="214314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Alba Super" pitchFamily="2" charset="0"/>
              </a:rPr>
              <a:t>Beat Generation</a:t>
            </a:r>
            <a:endParaRPr lang="it-IT" dirty="0">
              <a:solidFill>
                <a:schemeClr val="bg1"/>
              </a:solidFill>
              <a:latin typeface="Alba Super" pitchFamily="2" charset="0"/>
            </a:endParaRPr>
          </a:p>
        </p:txBody>
      </p:sp>
      <p:sp>
        <p:nvSpPr>
          <p:cNvPr id="21" name="Ovale 20"/>
          <p:cNvSpPr/>
          <p:nvPr/>
        </p:nvSpPr>
        <p:spPr>
          <a:xfrm>
            <a:off x="3857620" y="5143512"/>
            <a:ext cx="1500198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2">
                    <a:lumMod val="75000"/>
                  </a:schemeClr>
                </a:solidFill>
                <a:latin typeface="Alba Super" pitchFamily="2" charset="0"/>
              </a:rPr>
              <a:t>Jack Kerouac</a:t>
            </a:r>
            <a:endParaRPr lang="it-IT" dirty="0">
              <a:solidFill>
                <a:schemeClr val="bg2">
                  <a:lumMod val="75000"/>
                </a:schemeClr>
              </a:solidFill>
              <a:latin typeface="Alba Super" pitchFamily="2" charset="0"/>
            </a:endParaRPr>
          </a:p>
        </p:txBody>
      </p:sp>
      <p:sp>
        <p:nvSpPr>
          <p:cNvPr id="22" name="Ovale 21"/>
          <p:cNvSpPr/>
          <p:nvPr/>
        </p:nvSpPr>
        <p:spPr>
          <a:xfrm>
            <a:off x="5072066" y="500042"/>
            <a:ext cx="171451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it-IT" dirty="0" smtClean="0">
                <a:solidFill>
                  <a:schemeClr val="bg1">
                    <a:lumMod val="75000"/>
                  </a:schemeClr>
                </a:solidFill>
                <a:latin typeface="Alba Matter" pitchFamily="2" charset="0"/>
              </a:rPr>
              <a:t>The Beatles</a:t>
            </a:r>
          </a:p>
          <a:p>
            <a:pPr algn="ctr">
              <a:buFont typeface="Arial" pitchFamily="34" charset="0"/>
              <a:buChar char="•"/>
            </a:pPr>
            <a:r>
              <a:rPr lang="it-IT" dirty="0" smtClean="0">
                <a:solidFill>
                  <a:srgbClr val="FF0000"/>
                </a:solidFill>
                <a:latin typeface="Alba Matter" pitchFamily="2" charset="0"/>
              </a:rPr>
              <a:t>Jimi Hendrix</a:t>
            </a:r>
            <a:endParaRPr lang="it-IT" dirty="0">
              <a:solidFill>
                <a:srgbClr val="FF0000"/>
              </a:solidFill>
              <a:latin typeface="Alba Matter" pitchFamily="2" charset="0"/>
            </a:endParaRPr>
          </a:p>
        </p:txBody>
      </p:sp>
      <p:cxnSp>
        <p:nvCxnSpPr>
          <p:cNvPr id="24" name="Connettore 1 23"/>
          <p:cNvCxnSpPr>
            <a:endCxn id="12" idx="5"/>
          </p:cNvCxnSpPr>
          <p:nvPr/>
        </p:nvCxnSpPr>
        <p:spPr>
          <a:xfrm rot="16200000" flipV="1">
            <a:off x="2091543" y="1448608"/>
            <a:ext cx="1678058" cy="1568363"/>
          </a:xfrm>
          <a:prstGeom prst="straightConnector1">
            <a:avLst/>
          </a:prstGeom>
          <a:ln w="22225" cap="rnd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 rot="5400000">
            <a:off x="4679157" y="1893083"/>
            <a:ext cx="1357322" cy="857256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>
            <a:stCxn id="22" idx="6"/>
            <a:endCxn id="14" idx="2"/>
          </p:cNvCxnSpPr>
          <p:nvPr/>
        </p:nvCxnSpPr>
        <p:spPr>
          <a:xfrm flipV="1">
            <a:off x="6786578" y="1000108"/>
            <a:ext cx="642910" cy="107157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>
            <a:stCxn id="18" idx="4"/>
            <a:endCxn id="19" idx="0"/>
          </p:cNvCxnSpPr>
          <p:nvPr/>
        </p:nvCxnSpPr>
        <p:spPr>
          <a:xfrm rot="5400000">
            <a:off x="7750991" y="3929066"/>
            <a:ext cx="642942" cy="214314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>
            <a:endCxn id="16" idx="7"/>
          </p:cNvCxnSpPr>
          <p:nvPr/>
        </p:nvCxnSpPr>
        <p:spPr>
          <a:xfrm rot="10800000" flipV="1">
            <a:off x="1738686" y="3571875"/>
            <a:ext cx="1547431" cy="249289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sellaDiTesto 54"/>
          <p:cNvSpPr txBox="1"/>
          <p:nvPr/>
        </p:nvSpPr>
        <p:spPr>
          <a:xfrm rot="2860484">
            <a:off x="2356222" y="1870543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Italiano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cxnSp>
        <p:nvCxnSpPr>
          <p:cNvPr id="57" name="Connettore 1 56"/>
          <p:cNvCxnSpPr/>
          <p:nvPr/>
        </p:nvCxnSpPr>
        <p:spPr>
          <a:xfrm rot="5400000" flipH="1" flipV="1">
            <a:off x="2750331" y="4036223"/>
            <a:ext cx="1214446" cy="857256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>
            <a:stCxn id="21" idx="0"/>
          </p:cNvCxnSpPr>
          <p:nvPr/>
        </p:nvCxnSpPr>
        <p:spPr>
          <a:xfrm rot="16200000" flipV="1">
            <a:off x="4018356" y="4554148"/>
            <a:ext cx="1143008" cy="35719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>
            <a:stCxn id="14" idx="4"/>
          </p:cNvCxnSpPr>
          <p:nvPr/>
        </p:nvCxnSpPr>
        <p:spPr>
          <a:xfrm rot="16200000" flipH="1">
            <a:off x="7750975" y="2107381"/>
            <a:ext cx="1071570" cy="32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>
            <a:endCxn id="19" idx="1"/>
          </p:cNvCxnSpPr>
          <p:nvPr/>
        </p:nvCxnSpPr>
        <p:spPr>
          <a:xfrm>
            <a:off x="5715008" y="3643314"/>
            <a:ext cx="1770411" cy="860846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 rot="16200000" flipH="1">
            <a:off x="3393273" y="2107397"/>
            <a:ext cx="1571636" cy="214314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asellaDiTesto 80"/>
          <p:cNvSpPr txBox="1"/>
          <p:nvPr/>
        </p:nvSpPr>
        <p:spPr>
          <a:xfrm rot="4932682">
            <a:off x="3853477" y="194347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Scienze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cxnSp>
        <p:nvCxnSpPr>
          <p:cNvPr id="83" name="Connettore 1 82"/>
          <p:cNvCxnSpPr/>
          <p:nvPr/>
        </p:nvCxnSpPr>
        <p:spPr>
          <a:xfrm>
            <a:off x="2571736" y="2857496"/>
            <a:ext cx="785818" cy="428628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>
            <a:stCxn id="21" idx="7"/>
          </p:cNvCxnSpPr>
          <p:nvPr/>
        </p:nvCxnSpPr>
        <p:spPr>
          <a:xfrm rot="5400000" flipH="1" flipV="1">
            <a:off x="5689597" y="4734911"/>
            <a:ext cx="45437" cy="1148393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>
            <a:stCxn id="20" idx="0"/>
          </p:cNvCxnSpPr>
          <p:nvPr/>
        </p:nvCxnSpPr>
        <p:spPr>
          <a:xfrm rot="5400000" flipH="1" flipV="1">
            <a:off x="6822297" y="4679165"/>
            <a:ext cx="500066" cy="571504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 rot="17962597">
            <a:off x="4882410" y="199166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Musica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38" name="CasellaDiTesto 37"/>
          <p:cNvSpPr txBox="1"/>
          <p:nvPr/>
        </p:nvSpPr>
        <p:spPr>
          <a:xfrm rot="1599645">
            <a:off x="6106795" y="375010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Cinema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39" name="CasellaDiTesto 38"/>
          <p:cNvSpPr txBox="1"/>
          <p:nvPr/>
        </p:nvSpPr>
        <p:spPr>
          <a:xfrm rot="5247886">
            <a:off x="4275378" y="4395091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Inglese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40" name="CasellaDiTesto 39"/>
          <p:cNvSpPr txBox="1"/>
          <p:nvPr/>
        </p:nvSpPr>
        <p:spPr>
          <a:xfrm rot="18117200">
            <a:off x="2718136" y="426247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Filosofia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41" name="CasellaDiTesto 40"/>
          <p:cNvSpPr txBox="1"/>
          <p:nvPr/>
        </p:nvSpPr>
        <p:spPr>
          <a:xfrm rot="21017280">
            <a:off x="2025242" y="3427223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Latino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42" name="CasellaDiTesto 41"/>
          <p:cNvSpPr txBox="1"/>
          <p:nvPr/>
        </p:nvSpPr>
        <p:spPr>
          <a:xfrm rot="1769410">
            <a:off x="2620994" y="2777509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Arte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43" name="Ovale 42"/>
          <p:cNvSpPr/>
          <p:nvPr/>
        </p:nvSpPr>
        <p:spPr>
          <a:xfrm>
            <a:off x="6072198" y="1643050"/>
            <a:ext cx="207170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lba Matter" pitchFamily="2" charset="0"/>
              </a:rPr>
              <a:t>La Chitarra elettrica e le onde sonore</a:t>
            </a:r>
            <a:endParaRPr lang="it-IT" dirty="0">
              <a:solidFill>
                <a:schemeClr val="tx2">
                  <a:lumMod val="20000"/>
                  <a:lumOff val="80000"/>
                </a:schemeClr>
              </a:solidFill>
              <a:latin typeface="Alba Matter" pitchFamily="2" charset="0"/>
            </a:endParaRPr>
          </a:p>
        </p:txBody>
      </p:sp>
      <p:cxnSp>
        <p:nvCxnSpPr>
          <p:cNvPr id="45" name="Connettore 1 44"/>
          <p:cNvCxnSpPr>
            <a:endCxn id="43" idx="3"/>
          </p:cNvCxnSpPr>
          <p:nvPr/>
        </p:nvCxnSpPr>
        <p:spPr>
          <a:xfrm rot="5400000" flipH="1" flipV="1">
            <a:off x="5614877" y="2525409"/>
            <a:ext cx="789408" cy="732022"/>
          </a:xfrm>
          <a:prstGeom prst="line">
            <a:avLst/>
          </a:prstGeom>
          <a:ln w="222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asellaDiTesto 48"/>
          <p:cNvSpPr txBox="1"/>
          <p:nvPr/>
        </p:nvSpPr>
        <p:spPr>
          <a:xfrm rot="18682814">
            <a:off x="5518188" y="2705729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t" pitchFamily="2" charset="2"/>
              </a:rPr>
              <a:t>Fisica</a:t>
            </a:r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t" pitchFamily="2" charset="2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0" y="6519446"/>
            <a:ext cx="9144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 smtClean="0">
                <a:latin typeface="AncientClock" pitchFamily="2" charset="2"/>
              </a:rPr>
              <a:t>Pierfrancesco Conte, Liceo scientifico G. </a:t>
            </a:r>
            <a:r>
              <a:rPr lang="it-IT" sz="1500" dirty="0" err="1" smtClean="0">
                <a:latin typeface="AncientClock" pitchFamily="2" charset="2"/>
              </a:rPr>
              <a:t>Checchia</a:t>
            </a:r>
            <a:r>
              <a:rPr lang="it-IT" sz="1500" dirty="0" smtClean="0">
                <a:latin typeface="AncientClock" pitchFamily="2" charset="2"/>
              </a:rPr>
              <a:t> Rispoli San Severo, classe 5^D A.S. 07/08</a:t>
            </a:r>
            <a:endParaRPr lang="it-IT" sz="1500" dirty="0">
              <a:latin typeface="AncientClock" pitchFamily="2" charset="2"/>
            </a:endParaRPr>
          </a:p>
        </p:txBody>
      </p:sp>
      <p:sp>
        <p:nvSpPr>
          <p:cNvPr id="46" name="Rettangolo 45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Beyond</a:t>
            </a:r>
            <a:r>
              <a:rPr lang="it-IT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The </a:t>
            </a:r>
            <a:r>
              <a:rPr lang="it-IT" sz="4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Wall</a:t>
            </a:r>
            <a:endParaRPr lang="it-IT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77</Words>
  <Application>Microsoft Office PowerPoint</Application>
  <PresentationFormat>Presentazione su schermo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 </dc:creator>
  <cp:lastModifiedBy> </cp:lastModifiedBy>
  <cp:revision>21</cp:revision>
  <dcterms:created xsi:type="dcterms:W3CDTF">2008-06-05T11:21:03Z</dcterms:created>
  <dcterms:modified xsi:type="dcterms:W3CDTF">2008-06-16T17:49:40Z</dcterms:modified>
</cp:coreProperties>
</file>